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6"/>
    <p:restoredTop sz="94701"/>
  </p:normalViewPr>
  <p:slideViewPr>
    <p:cSldViewPr snapToGrid="0" snapToObjects="1">
      <p:cViewPr>
        <p:scale>
          <a:sx n="240" d="100"/>
          <a:sy n="240" d="100"/>
        </p:scale>
        <p:origin x="200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23B63B-D3EB-DE41-8A66-8E583FDF17E1}" type="datetimeFigureOut">
              <a:rPr lang="en-US" smtClean="0"/>
              <a:t>6/30/18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4B6881-04D5-F547-8399-EDD2C3BFF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03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B6881-04D5-F547-8399-EDD2C3BFF8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5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9958C0-67DC-4F86-AA91-C9BB89236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E1B8D6-5183-4C9D-9631-F5831902A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AA17EB-F169-483D-AF02-A7EC2B2D9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6259649"/>
            <a:ext cx="7628209" cy="1116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3E18B0-6B75-4819-8AF4-203AD4E0E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84640" y="6259649"/>
            <a:ext cx="3546077" cy="111654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BA50F7-6087-014B-9F66-27889161C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533" y="1507414"/>
            <a:ext cx="7628209" cy="3703320"/>
          </a:xfrm>
        </p:spPr>
        <p:txBody>
          <a:bodyPr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C3T1: Domain research and exploratory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693A7-081E-1E49-938E-B38403BF3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84641" y="1507414"/>
            <a:ext cx="3546077" cy="3703320"/>
          </a:xfrm>
          <a:ln w="57150">
            <a:noFill/>
          </a:ln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rgbClr val="FFFFFF">
                    <a:alpha val="70000"/>
                  </a:srgbClr>
                </a:solidFill>
              </a:rPr>
              <a:t>Sergio Robledo</a:t>
            </a:r>
          </a:p>
        </p:txBody>
      </p:sp>
    </p:spTree>
    <p:extLst>
      <p:ext uri="{BB962C8B-B14F-4D97-AF65-F5344CB8AC3E}">
        <p14:creationId xmlns:p14="http://schemas.microsoft.com/office/powerpoint/2010/main" val="3499446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9E661D03-4DD4-45E7-A047-ED722E826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8726BB-3363-5A47-B2AC-D3C2C167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D5311-44B4-584D-8324-CF4992887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/>
              <a:t>Data Description</a:t>
            </a:r>
          </a:p>
          <a:p>
            <a:pPr lvl="1"/>
            <a:r>
              <a:rPr lang="en-US" dirty="0"/>
              <a:t>Data Summary</a:t>
            </a:r>
          </a:p>
          <a:p>
            <a:pPr lvl="1"/>
            <a:r>
              <a:rPr lang="en-US" dirty="0"/>
              <a:t>Common Appliances</a:t>
            </a:r>
          </a:p>
          <a:p>
            <a:pPr lvl="1"/>
            <a:r>
              <a:rPr lang="en-US" dirty="0"/>
              <a:t>Data Source</a:t>
            </a:r>
          </a:p>
          <a:p>
            <a:r>
              <a:rPr lang="en-US" dirty="0"/>
              <a:t>End Goals for Energy Data Analysis</a:t>
            </a:r>
          </a:p>
          <a:p>
            <a:r>
              <a:rPr lang="en-US" dirty="0"/>
              <a:t>Data Analysis Process (Steps)</a:t>
            </a:r>
          </a:p>
          <a:p>
            <a:r>
              <a:rPr lang="en-US" dirty="0"/>
              <a:t>Statistics and Initial Insights Gained from Data</a:t>
            </a:r>
          </a:p>
          <a:p>
            <a:r>
              <a:rPr lang="en-US" dirty="0"/>
              <a:t>Recommendations for Future Data Collection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90DA67-B7BD-E740-8204-674FF2683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514237"/>
            <a:ext cx="5080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890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E1FAE-7CC9-7B48-A197-7406BA2A8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89EA2-F108-0741-A807-E3051B0C6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432925" cy="36783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Data Collection Time Frame: December 2006 to November 2010</a:t>
            </a:r>
          </a:p>
          <a:p>
            <a:r>
              <a:rPr lang="en-US" dirty="0"/>
              <a:t>Number of Measurements: 2,075,259</a:t>
            </a:r>
          </a:p>
          <a:p>
            <a:pPr lvl="1"/>
            <a:r>
              <a:rPr lang="en-US" dirty="0"/>
              <a:t>Reading Every Minute</a:t>
            </a:r>
          </a:p>
          <a:p>
            <a:r>
              <a:rPr lang="en-US" dirty="0"/>
              <a:t>Useful Attributes</a:t>
            </a:r>
          </a:p>
          <a:p>
            <a:pPr lvl="1"/>
            <a:r>
              <a:rPr lang="en-US" dirty="0"/>
              <a:t>Date (</a:t>
            </a:r>
            <a:r>
              <a:rPr lang="en-US" dirty="0" err="1"/>
              <a:t>dd</a:t>
            </a:r>
            <a:r>
              <a:rPr lang="en-US" dirty="0"/>
              <a:t>/mm/</a:t>
            </a:r>
            <a:r>
              <a:rPr lang="en-US" dirty="0" err="1"/>
              <a:t>yyyy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Time (</a:t>
            </a:r>
            <a:r>
              <a:rPr lang="en-US" dirty="0" err="1"/>
              <a:t>hh:mm:ss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Sub Meter Readings (Watt-Hour)</a:t>
            </a:r>
          </a:p>
          <a:p>
            <a:pPr lvl="2"/>
            <a:r>
              <a:rPr lang="en-US" dirty="0"/>
              <a:t>Sub Meter 1: Kitchen (Dishwasher, Oven &amp; Microwave)</a:t>
            </a:r>
          </a:p>
          <a:p>
            <a:pPr lvl="2"/>
            <a:r>
              <a:rPr lang="en-US" dirty="0"/>
              <a:t>Sub Meter 2: Laundry Room (Washing-Machine, Tumble-Drier, Refrigerator &amp; a Light)</a:t>
            </a:r>
          </a:p>
          <a:p>
            <a:pPr lvl="2"/>
            <a:r>
              <a:rPr lang="en-US" dirty="0"/>
              <a:t>Sub Meter 3: Water-Heater &amp; Air Conditioner</a:t>
            </a:r>
          </a:p>
          <a:p>
            <a:r>
              <a:rPr lang="en-US" dirty="0"/>
              <a:t>Data Source</a:t>
            </a:r>
          </a:p>
          <a:p>
            <a:pPr lvl="1"/>
            <a:r>
              <a:rPr lang="en-US" dirty="0"/>
              <a:t>UC Irvine Machine Learning Repository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archive.ics.uci.edu</a:t>
            </a:r>
            <a:r>
              <a:rPr lang="en-US" dirty="0"/>
              <a:t>/ml/datasets/</a:t>
            </a:r>
            <a:r>
              <a:rPr lang="en-US" dirty="0" err="1"/>
              <a:t>Individual+household+electric+power+consumption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7674F-8191-6E44-9910-C34B0B747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642" y="2332025"/>
            <a:ext cx="4191280" cy="258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063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996ED-2E73-E845-855F-CFC3CF45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&amp; data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52A01-0918-F84E-8A1E-EDC24405E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862247" cy="438199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Decide Whether or Not it is a Good Idea to Implement Smart Meters into Homes</a:t>
            </a:r>
          </a:p>
          <a:p>
            <a:pPr lvl="1"/>
            <a:r>
              <a:rPr lang="en-US" dirty="0"/>
              <a:t>Through the use Sub Meters</a:t>
            </a:r>
          </a:p>
          <a:p>
            <a:pPr lvl="1"/>
            <a:r>
              <a:rPr lang="en-US" dirty="0"/>
              <a:t>Analyze and Visualize Known Data</a:t>
            </a:r>
          </a:p>
          <a:p>
            <a:pPr lvl="1"/>
            <a:r>
              <a:rPr lang="en-US" dirty="0"/>
              <a:t>Make a Recommendation</a:t>
            </a:r>
          </a:p>
          <a:p>
            <a:r>
              <a:rPr lang="en-US" dirty="0"/>
              <a:t>Data Analysis Process</a:t>
            </a:r>
          </a:p>
          <a:p>
            <a:pPr lvl="1"/>
            <a:r>
              <a:rPr lang="en-US" dirty="0"/>
              <a:t>Question: Will Smart Meters benefit Regional Home Developer </a:t>
            </a:r>
          </a:p>
          <a:p>
            <a:pPr lvl="1"/>
            <a:r>
              <a:rPr lang="en-US" dirty="0"/>
              <a:t>Gather Data: UCI Provided Data</a:t>
            </a:r>
          </a:p>
          <a:p>
            <a:pPr lvl="1"/>
            <a:r>
              <a:rPr lang="en-US" dirty="0"/>
              <a:t>Evaluate Data: Determine whether Data is Useful</a:t>
            </a:r>
          </a:p>
          <a:p>
            <a:pPr lvl="1"/>
            <a:r>
              <a:rPr lang="en-US" dirty="0"/>
              <a:t>Prepare Data: Clean Up, Organize and Discard Useless Data</a:t>
            </a:r>
          </a:p>
          <a:p>
            <a:pPr lvl="1"/>
            <a:r>
              <a:rPr lang="en-US" dirty="0"/>
              <a:t>Analyze and Model Data: Check for Correlations &amp; Create Models for our Data</a:t>
            </a:r>
          </a:p>
          <a:p>
            <a:pPr lvl="1"/>
            <a:r>
              <a:rPr lang="en-US" dirty="0"/>
              <a:t>Evaluate Models: Check Performance of Models &amp; Choose Best Model</a:t>
            </a:r>
          </a:p>
          <a:p>
            <a:pPr lvl="1"/>
            <a:r>
              <a:rPr lang="en-US" dirty="0"/>
              <a:t>Recommendations: Run Best Model, Create Conclusions &amp; Make Recommendations</a:t>
            </a:r>
          </a:p>
          <a:p>
            <a:pPr lvl="1"/>
            <a:r>
              <a:rPr lang="en-US" dirty="0"/>
              <a:t>Monitor / Revise: Keep Model Updated with New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EC764-896D-0447-8115-1E91BC9CD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8081" y="2974494"/>
            <a:ext cx="29083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04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4A472-5CFC-BB4C-894F-3B7E72702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statistics &amp; Insights Acquired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D67D10-B471-9A4D-93F9-B674EAE8B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9628" y="2141704"/>
            <a:ext cx="1813916" cy="280881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Sub Meter 1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F368E-D183-5D4D-BBA3-097917DFE8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1" y="4098345"/>
            <a:ext cx="8052445" cy="2525882"/>
          </a:xfrm>
        </p:spPr>
        <p:txBody>
          <a:bodyPr>
            <a:noAutofit/>
          </a:bodyPr>
          <a:lstStyle/>
          <a:p>
            <a:pPr lvl="1"/>
            <a:r>
              <a:rPr lang="en-US" sz="1200" dirty="0"/>
              <a:t>Sub Meter 1: Kitchen has Appliances that use High Amount of Electricity in Short Bursts</a:t>
            </a:r>
          </a:p>
          <a:p>
            <a:pPr lvl="2"/>
            <a:r>
              <a:rPr lang="en-US" sz="1200" dirty="0"/>
              <a:t>Example Explanation: Microwave used for Short Period at High Energy</a:t>
            </a:r>
          </a:p>
          <a:p>
            <a:pPr lvl="1"/>
            <a:r>
              <a:rPr lang="en-US" sz="1200" dirty="0"/>
              <a:t>Sub Meter 3: Appliances Use Steady Low Amount of Energy for Long Periods of Time</a:t>
            </a:r>
          </a:p>
          <a:p>
            <a:pPr lvl="2"/>
            <a:r>
              <a:rPr lang="en-US" sz="1200" dirty="0"/>
              <a:t>Example Explanation: Air Conditioner used Constantly at Low Energy</a:t>
            </a:r>
          </a:p>
          <a:p>
            <a:pPr lvl="1"/>
            <a:r>
              <a:rPr lang="en-US" sz="1200" dirty="0"/>
              <a:t>Sub Meter 2: Laundry Room is a Combination between the Kitchen and Sub Meter 3 Appliances</a:t>
            </a:r>
          </a:p>
          <a:p>
            <a:pPr lvl="2"/>
            <a:r>
              <a:rPr lang="en-US" sz="1200" dirty="0"/>
              <a:t>Does not have the Highest or Lowest Max Energy Reading</a:t>
            </a:r>
          </a:p>
          <a:p>
            <a:pPr lvl="2"/>
            <a:r>
              <a:rPr lang="en-US" sz="1200" dirty="0"/>
              <a:t>Does not have the Highest or Lowest Average Energy Usage</a:t>
            </a:r>
          </a:p>
          <a:p>
            <a:pPr lvl="2"/>
            <a:r>
              <a:rPr lang="en-US" sz="1200" dirty="0"/>
              <a:t>Example Explanation: Washing Machine Works Longer than Microwave, but Shorter than the Air Conditioner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63D850-F408-C847-A37B-2FA1822BF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560323" y="2141704"/>
            <a:ext cx="1747474" cy="280881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Sub Meter 2 Statistics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9A5423-5CC0-4B4C-8521-15512AEACE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364227" y="2459566"/>
            <a:ext cx="1813917" cy="871870"/>
          </a:xfrm>
        </p:spPr>
        <p:txBody>
          <a:bodyPr>
            <a:noAutofit/>
          </a:bodyPr>
          <a:lstStyle/>
          <a:p>
            <a:r>
              <a:rPr lang="en-US" sz="900" dirty="0"/>
              <a:t>Maximum Reading = 88</a:t>
            </a:r>
          </a:p>
          <a:p>
            <a:r>
              <a:rPr lang="en-US" sz="900" dirty="0"/>
              <a:t>Average Reading = 1.121</a:t>
            </a:r>
          </a:p>
          <a:p>
            <a:r>
              <a:rPr lang="en-US" sz="900" dirty="0"/>
              <a:t>At least 75% Readings = 0</a:t>
            </a:r>
          </a:p>
          <a:p>
            <a:endParaRPr lang="en-US" sz="900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D56EC13-DE58-B140-A834-55B771F53ABC}"/>
              </a:ext>
            </a:extLst>
          </p:cNvPr>
          <p:cNvSpPr txBox="1">
            <a:spLocks/>
          </p:cNvSpPr>
          <p:nvPr/>
        </p:nvSpPr>
        <p:spPr>
          <a:xfrm>
            <a:off x="887220" y="3561311"/>
            <a:ext cx="5556110" cy="38581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2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Insights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0087B91-7068-F74B-9A8E-59C8277C1B73}"/>
              </a:ext>
            </a:extLst>
          </p:cNvPr>
          <p:cNvSpPr txBox="1">
            <a:spLocks/>
          </p:cNvSpPr>
          <p:nvPr/>
        </p:nvSpPr>
        <p:spPr>
          <a:xfrm>
            <a:off x="5445972" y="2141704"/>
            <a:ext cx="1994715" cy="2808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2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Sub Meter 3 Statistics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0AFDFE-D230-A947-B510-DB51D5BF558E}"/>
              </a:ext>
            </a:extLst>
          </p:cNvPr>
          <p:cNvSpPr txBox="1">
            <a:spLocks/>
          </p:cNvSpPr>
          <p:nvPr/>
        </p:nvSpPr>
        <p:spPr>
          <a:xfrm>
            <a:off x="2736122" y="3408061"/>
            <a:ext cx="5393100" cy="29349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A93CB18-0D77-6840-8C60-39B8AE230236}"/>
              </a:ext>
            </a:extLst>
          </p:cNvPr>
          <p:cNvSpPr txBox="1">
            <a:spLocks/>
          </p:cNvSpPr>
          <p:nvPr/>
        </p:nvSpPr>
        <p:spPr>
          <a:xfrm>
            <a:off x="3514846" y="2408274"/>
            <a:ext cx="1791587" cy="7868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Maximum Reading = 80</a:t>
            </a:r>
          </a:p>
          <a:p>
            <a:r>
              <a:rPr lang="en-US" sz="800" dirty="0"/>
              <a:t>Average Reading = 1.289</a:t>
            </a:r>
          </a:p>
          <a:p>
            <a:r>
              <a:rPr lang="en-US" sz="800" dirty="0"/>
              <a:t>At least 75% Readings ≤ 1</a:t>
            </a:r>
          </a:p>
          <a:p>
            <a:r>
              <a:rPr lang="en-US" sz="800" dirty="0"/>
              <a:t>At least 50% Readings = 0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4D80054-FB5B-6E4E-904D-3DAB0CE76FA2}"/>
              </a:ext>
            </a:extLst>
          </p:cNvPr>
          <p:cNvSpPr txBox="1">
            <a:spLocks/>
          </p:cNvSpPr>
          <p:nvPr/>
        </p:nvSpPr>
        <p:spPr>
          <a:xfrm>
            <a:off x="5445972" y="2459865"/>
            <a:ext cx="1994715" cy="8951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Maximum Reading = 31</a:t>
            </a:r>
          </a:p>
          <a:p>
            <a:r>
              <a:rPr lang="en-US" sz="800" dirty="0"/>
              <a:t>Average Reading = 6.448</a:t>
            </a:r>
          </a:p>
          <a:p>
            <a:r>
              <a:rPr lang="en-US" sz="800" dirty="0"/>
              <a:t>At least 75% Readings ≤ 17</a:t>
            </a:r>
          </a:p>
          <a:p>
            <a:r>
              <a:rPr lang="en-US" sz="800" dirty="0"/>
              <a:t>At least 50% Readings ≤ 1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1813A13-543E-7947-85DE-72EA0FFD3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4261" y="2207590"/>
            <a:ext cx="4180032" cy="319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270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26C71-54B4-734B-8AE6-C8DD6CF9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data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77FCB-F700-554D-9AF1-B6F640C17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34116"/>
            <a:ext cx="7371961" cy="4736805"/>
          </a:xfrm>
        </p:spPr>
        <p:txBody>
          <a:bodyPr/>
          <a:lstStyle/>
          <a:p>
            <a:r>
              <a:rPr lang="en-US" dirty="0"/>
              <a:t>Add an Attribute that lets us see if Home Owner is out of town</a:t>
            </a:r>
          </a:p>
          <a:p>
            <a:pPr lvl="1"/>
            <a:r>
              <a:rPr lang="en-US" dirty="0"/>
              <a:t>Will provide knowledge on what uses electricity even when nobody is home</a:t>
            </a:r>
          </a:p>
          <a:p>
            <a:r>
              <a:rPr lang="en-US" dirty="0"/>
              <a:t>Maybe Add an Attribute that Gives the Daily Average Outside Temperature</a:t>
            </a:r>
          </a:p>
          <a:p>
            <a:pPr lvl="1"/>
            <a:r>
              <a:rPr lang="en-US" dirty="0"/>
              <a:t>Can Help us find Correlation Between Outside Temperatures and Air Conditioning Energy Usage</a:t>
            </a:r>
          </a:p>
          <a:p>
            <a:pPr lvl="2"/>
            <a:r>
              <a:rPr lang="en-US" dirty="0"/>
              <a:t>Find Ways to Save Electricity in Certain Climates</a:t>
            </a:r>
          </a:p>
          <a:p>
            <a:r>
              <a:rPr lang="en-US" dirty="0"/>
              <a:t>If Existent, Acquire Past Data Pertaining to Energy Usage by the same Homes without Smart Meters</a:t>
            </a:r>
          </a:p>
          <a:p>
            <a:pPr lvl="1"/>
            <a:r>
              <a:rPr lang="en-US" dirty="0"/>
              <a:t>Will let us compare whether or not smart meters are making a significant contribution to higher energy consumption efficiency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591830-2AA9-C241-8442-506943908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7822" y="2547827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14431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98</TotalTime>
  <Words>549</Words>
  <Application>Microsoft Macintosh PowerPoint</Application>
  <PresentationFormat>Widescreen</PresentationFormat>
  <Paragraphs>72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Gill Sans MT</vt:lpstr>
      <vt:lpstr>Wingdings 2</vt:lpstr>
      <vt:lpstr>Dividend</vt:lpstr>
      <vt:lpstr>C3T1: Domain research and exploratory data analysis</vt:lpstr>
      <vt:lpstr>Agenda</vt:lpstr>
      <vt:lpstr>Data description</vt:lpstr>
      <vt:lpstr>Objective &amp; data process</vt:lpstr>
      <vt:lpstr>Initial statistics &amp; Insights Acquired </vt:lpstr>
      <vt:lpstr>Future data recommendations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C3T1: Domain research and exploratory data analysis</dc:title>
  <dc:creator>sergio robledo</dc:creator>
  <cp:lastModifiedBy>sergio robledo</cp:lastModifiedBy>
  <cp:revision>10</cp:revision>
  <dcterms:created xsi:type="dcterms:W3CDTF">2018-06-30T22:25:38Z</dcterms:created>
  <dcterms:modified xsi:type="dcterms:W3CDTF">2018-07-01T00:04:22Z</dcterms:modified>
</cp:coreProperties>
</file>

<file path=docProps/thumbnail.jpeg>
</file>